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68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A11F83-2C24-4183-9D0F-A7082F600AE5}" v="11" dt="2024-12-16T15:26:34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934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742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4687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201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2342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468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552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27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50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D8C1-E9F2-4BFE-B902-2969900D57B4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C7A3-505E-4478-BC82-88CB472FDB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38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73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7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555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189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601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652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96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40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0330CF3-63F1-4EB2-943C-1045CC33886A}" type="datetimeFigureOut">
              <a:rPr lang="en-IN" smtClean="0"/>
              <a:t>20-01-2025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21587B1-13B6-4557-B14E-B811CDDC27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470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A049-AAED-4524-7D61-D0CCF4C0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135E8-A7B4-3F40-20B9-6311B9337C7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96008" y="4212404"/>
            <a:ext cx="4681591" cy="15787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 Professor &amp; Head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Gangadhar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Meher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00DBA0-9EFF-E307-70F2-82208B3E5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95"/>
            <a:ext cx="12191999" cy="407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26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96A5-28AB-26AE-39E4-A5F3B3E5F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839" y="782426"/>
            <a:ext cx="10495961" cy="53945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dirty="0"/>
              <a:t>Focus Strategy:</a:t>
            </a:r>
          </a:p>
          <a:p>
            <a:pPr marL="0" indent="0">
              <a:buNone/>
            </a:pPr>
            <a:r>
              <a:rPr lang="en-US" dirty="0"/>
              <a:t>The focus strategy emphasizes targeting specific market segments or geographic areas. Walmart applies this strategy selectively, particularly in its segmentation between urban and rural markets and its international operations.</a:t>
            </a:r>
          </a:p>
          <a:p>
            <a:pPr marL="0" indent="0">
              <a:buNone/>
            </a:pPr>
            <a:r>
              <a:rPr lang="en-US" sz="3100" dirty="0"/>
              <a:t>Key Applications in Walmart</a:t>
            </a:r>
            <a:r>
              <a:rPr lang="en-US" dirty="0"/>
              <a:t>:</a:t>
            </a:r>
          </a:p>
          <a:p>
            <a:r>
              <a:rPr lang="en-US" dirty="0"/>
              <a:t>Rural Market Dominance: Walmart initially targeted underserved rural areas, avoiding direct competition with urban retailers. By providing affordable goods to these communities, Walmart built a strong customer base.</a:t>
            </a:r>
          </a:p>
          <a:p>
            <a:r>
              <a:rPr lang="en-US" dirty="0"/>
              <a:t>Neighborhood Market Stores: Walmart introduced smaller-format stores tailored to urban areas, focusing on groceries and essential items to meet specific community needs.</a:t>
            </a:r>
          </a:p>
          <a:p>
            <a:r>
              <a:rPr lang="en-US" dirty="0"/>
              <a:t>International Market Customization: Walmart adapts its strategies to local preferences in international markets. For instance: In Mexico, Walmart operates offering smaller, cost-focused stores tailored to local consumer habits. In India, Walmart partners with Flipkart to tap into the growing e-commerce segment.</a:t>
            </a:r>
          </a:p>
          <a:p>
            <a:pPr marL="0" indent="0">
              <a:buNone/>
            </a:pPr>
            <a:r>
              <a:rPr lang="en-US" sz="3600" dirty="0"/>
              <a:t>Outcome: </a:t>
            </a:r>
            <a:r>
              <a:rPr lang="en-US" dirty="0"/>
              <a:t>Walmart's focus strategy enables it to penetrate niche markets, adjust to local demands, and avoid unnecessary competition.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8239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429D-D448-6FF2-84D4-E8A43AF66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893851"/>
            <a:ext cx="8595064" cy="1047965"/>
          </a:xfrm>
        </p:spPr>
        <p:txBody>
          <a:bodyPr>
            <a:normAutofit/>
          </a:bodyPr>
          <a:lstStyle/>
          <a:p>
            <a:r>
              <a:rPr lang="en-IN" dirty="0"/>
              <a:t>Contents-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A186F-8853-A617-0D6E-52EB997B1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424702"/>
            <a:ext cx="8689976" cy="283309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Porter’s 3 types of strategies</a:t>
            </a:r>
            <a:endParaRPr lang="en-IN" sz="24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IN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54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FBCAE-CD3B-B1E1-5C4D-B38E52EA3322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477356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INTRODUCTION-</a:t>
            </a:r>
            <a:endParaRPr lang="en-IN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E465D-7EFF-C0C8-A529-89E11545D355}"/>
              </a:ext>
            </a:extLst>
          </p:cNvPr>
          <p:cNvSpPr txBox="1">
            <a:spLocks/>
          </p:cNvSpPr>
          <p:nvPr/>
        </p:nvSpPr>
        <p:spPr>
          <a:xfrm>
            <a:off x="314630" y="1643865"/>
            <a:ext cx="11397355" cy="45330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/>
              <a:t>Michael Porter</a:t>
            </a:r>
            <a:r>
              <a:rPr lang="en-US" dirty="0"/>
              <a:t>, a renowned professor at Harvard Business School, introduced the concept of </a:t>
            </a:r>
            <a:r>
              <a:rPr lang="en-US" b="1" dirty="0"/>
              <a:t>Generic Competitive Strategies</a:t>
            </a:r>
            <a:r>
              <a:rPr lang="en-US" dirty="0"/>
              <a:t> in his 1985 book, </a:t>
            </a:r>
            <a:r>
              <a:rPr lang="en-US" i="1" dirty="0"/>
              <a:t>“Competitive Advantage”</a:t>
            </a:r>
            <a:r>
              <a:rPr lang="en-US" dirty="0"/>
              <a:t>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These strategies provide organizations with a clear framework to </a:t>
            </a:r>
            <a:r>
              <a:rPr lang="en-US" b="1" dirty="0"/>
              <a:t>gain a competitive edge</a:t>
            </a:r>
            <a:r>
              <a:rPr lang="en-US" dirty="0"/>
              <a:t> and achieve </a:t>
            </a:r>
            <a:r>
              <a:rPr lang="en-US" b="1" dirty="0"/>
              <a:t>sustainable performance</a:t>
            </a:r>
            <a:r>
              <a:rPr lang="en-US" dirty="0"/>
              <a:t> in any industry.</a:t>
            </a:r>
          </a:p>
          <a:p>
            <a:pPr algn="just"/>
            <a:endParaRPr lang="en-US" dirty="0">
              <a:solidFill>
                <a:srgbClr val="000000"/>
              </a:solidFill>
              <a:latin typeface="__Source_Sans_3_4d9a39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latin typeface="__Source_Sans_3_4d9a39"/>
              </a:rPr>
              <a:t>The Generic Competitive Strategy (GCS) is a methodology designed to provide companies with a strategic plan to compete .The GCS is useful when a company is looking to gain an advantage over a competitors.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663577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6AED28-11BD-7B5C-9845-BAC37F72A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4336"/>
            <a:ext cx="12192000" cy="701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6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3705B-60BA-8BD0-BFB7-EFEB8A31AFA0}"/>
              </a:ext>
            </a:extLst>
          </p:cNvPr>
          <p:cNvSpPr txBox="1">
            <a:spLocks/>
          </p:cNvSpPr>
          <p:nvPr/>
        </p:nvSpPr>
        <p:spPr>
          <a:xfrm>
            <a:off x="2020530" y="274638"/>
            <a:ext cx="8229600" cy="6540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>
                <a:solidFill>
                  <a:schemeClr val="accent2">
                    <a:lumMod val="50000"/>
                  </a:schemeClr>
                </a:solidFill>
              </a:rPr>
              <a:t>OBJECTIVES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FADA1-541A-031C-0006-063429AC98A8}"/>
              </a:ext>
            </a:extLst>
          </p:cNvPr>
          <p:cNvSpPr txBox="1">
            <a:spLocks/>
          </p:cNvSpPr>
          <p:nvPr/>
        </p:nvSpPr>
        <p:spPr>
          <a:xfrm>
            <a:off x="1721231" y="813295"/>
            <a:ext cx="8572560" cy="56436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become the lowest-cost producer in the industry.</a:t>
            </a:r>
          </a:p>
          <a:p>
            <a:pPr>
              <a:lnSpc>
                <a:spcPct val="150000"/>
              </a:lnSpc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To offer unique products or services that are valued by customers. 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Improve competitive position.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Enhance customer satisfaction and Create value for Customers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Long-Term Success.</a:t>
            </a:r>
          </a:p>
        </p:txBody>
      </p:sp>
      <p:pic>
        <p:nvPicPr>
          <p:cNvPr id="4" name="Picture 3" descr="WhatsApp Image 2024-12-16 at 7.58.15 PM.jpeg">
            <a:extLst>
              <a:ext uri="{FF2B5EF4-FFF2-40B4-BE49-F238E27FC236}">
                <a16:creationId xmlns:a16="http://schemas.microsoft.com/office/drawing/2014/main" id="{5B42D72E-C46B-4F29-6E32-9A502FDEB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611" y="4257368"/>
            <a:ext cx="7858180" cy="256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6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1ED815-9CDC-5ABB-3097-FDD47F932992}"/>
              </a:ext>
            </a:extLst>
          </p:cNvPr>
          <p:cNvSpPr txBox="1"/>
          <p:nvPr/>
        </p:nvSpPr>
        <p:spPr>
          <a:xfrm>
            <a:off x="1720645" y="452283"/>
            <a:ext cx="8927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Porter’s 3 types of strategies</a:t>
            </a:r>
            <a:endParaRPr lang="en-I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2D58E-BC03-D08E-FA44-CAF2D37CE600}"/>
              </a:ext>
            </a:extLst>
          </p:cNvPr>
          <p:cNvSpPr txBox="1"/>
          <p:nvPr/>
        </p:nvSpPr>
        <p:spPr>
          <a:xfrm>
            <a:off x="766916" y="1337186"/>
            <a:ext cx="106974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types of strategies;</a:t>
            </a:r>
          </a:p>
          <a:p>
            <a:pPr marL="1771650" lvl="3" indent="-400050">
              <a:buFont typeface="+mj-lt"/>
              <a:buAutoNum type="romanUcPeriod"/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leadership Strategy:</a:t>
            </a:r>
          </a:p>
          <a:p>
            <a:pPr lvl="3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It focus on becoming the lowest-cost production in the 	industry to gain a competitive advantage.</a:t>
            </a:r>
          </a:p>
          <a:p>
            <a:pPr marL="1771650" lvl="3" indent="-400050">
              <a:buAutoNum type="romanUcPeriod" startAt="2"/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 Strategy:</a:t>
            </a:r>
          </a:p>
          <a:p>
            <a:pPr lvl="3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Differentiate product or services from competitors through 	unique features, quality and brand 	identity to command a 	premium price.</a:t>
            </a:r>
          </a:p>
          <a:p>
            <a:pPr marL="1771650" lvl="3" indent="-400050">
              <a:buAutoNum type="romanUcPeriod" startAt="3"/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Strategy:</a:t>
            </a:r>
          </a:p>
          <a:p>
            <a:pPr lvl="3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Concentrate on a specific market segment market to gain a 	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compitative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advantage through 	specialized product or 	services.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15896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CF49A740-287D-3EEB-E0FC-D830CEE3C81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STUDY:</a:t>
            </a:r>
            <a:endParaRPr lang="en-IN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249BE43-1A48-2E92-8084-9D1A6B48D18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97358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/>
              <a:t>Company: WALMART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Background :Walmart, founded by Sam Walton in 1962, is a global retail giant known for its extensive chain of hypermarkets, discount stores, and grocery stores. It operates in over 20 countries and employs more than 2 million people. Walmart's mission is to save customers money so they can live better, a strategy that aligns closely with one of Porter's generic strategies.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4543285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C2D4F8B-BB14-EB3B-F9CA-D78768B4447D}"/>
              </a:ext>
            </a:extLst>
          </p:cNvPr>
          <p:cNvSpPr txBox="1">
            <a:spLocks/>
          </p:cNvSpPr>
          <p:nvPr/>
        </p:nvSpPr>
        <p:spPr>
          <a:xfrm>
            <a:off x="887260" y="759518"/>
            <a:ext cx="10515600" cy="55331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/>
              <a:t>Cost Leadership Strategy: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The cost leadership strategy aims to achieve a competitive advantage by producing goods or services at the lowest cost in the industry. Walmart has mastered this approach by emphasizing operational efficiency, economies of scale, and cost-effective supply chain management.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/>
              <a:t>Key Applications in Walmart:</a:t>
            </a:r>
          </a:p>
          <a:p>
            <a:r>
              <a:rPr lang="en-US"/>
              <a:t>Efficient Supply Chain Management: Walmart employs advanced logistics,ensuring goods are moved quickly and at minimal cost. This reduces transportation and inventory expenses.</a:t>
            </a:r>
          </a:p>
          <a:p>
            <a:r>
              <a:rPr lang="en-US"/>
              <a:t>Economies of Scale: Bulk buying allows the company to pass cost savings to customers through lower prices.</a:t>
            </a:r>
          </a:p>
          <a:p>
            <a:r>
              <a:rPr lang="en-US"/>
              <a:t>Everyday Low Prices (EDLP): EDLP ensures consistently lower prices without relying heavily on promotional campaigns. This aligns with its cost leadership strategy and builds customer loyalty.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/>
              <a:t>Outcome:</a:t>
            </a:r>
            <a:r>
              <a:rPr lang="en-US" sz="240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Walmart's cost leadership strategy allows it to offer products at prices competitors struggle to match, attracting price-sensitive customers </a:t>
            </a:r>
            <a:r>
              <a:rPr lang="en-US" sz="2400"/>
              <a:t>and dominating market share.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35332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7909FE6-2946-78A8-5AC7-633E1283379F}"/>
              </a:ext>
            </a:extLst>
          </p:cNvPr>
          <p:cNvSpPr txBox="1">
            <a:spLocks/>
          </p:cNvSpPr>
          <p:nvPr/>
        </p:nvSpPr>
        <p:spPr>
          <a:xfrm>
            <a:off x="979100" y="462116"/>
            <a:ext cx="10233800" cy="588212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500"/>
              <a:t>Differentiation Strategy: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Differentiation involves offering unique features, services, or customer experiences that distinguish a company from its competitors. While Walmart primarily focuses on cost leadership, it incorporates elements of differentiation to enhance customer value.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800"/>
              <a:t>Key Applications in Walmart:</a:t>
            </a:r>
          </a:p>
          <a:p>
            <a:r>
              <a:rPr lang="en-US"/>
              <a:t>Product Variety and Accessibility: Walmart operates a diverse product portfolio, from groceries to electronics, under one roof. This "one-stop-shop" model differentiates Walmart from specialized competitors.</a:t>
            </a:r>
          </a:p>
          <a:p>
            <a:r>
              <a:rPr lang="en-US"/>
              <a:t>Private Label Brands: Walmart offers private label products which are exclusive to its stores and positioned as affordable yet high-quality alternatives to branded products.</a:t>
            </a:r>
          </a:p>
          <a:p>
            <a:r>
              <a:rPr lang="en-US"/>
              <a:t>Digital Transformation: Walmart's e-commerce platform and innovations like curbside pickup and same-day delivery improve customer convenience, helping the company compete with rivals like Amazon.</a:t>
            </a:r>
          </a:p>
          <a:p>
            <a:r>
              <a:rPr lang="en-US"/>
              <a:t>Sustainability Initiatives: Walmart's commitment to environmental sustainability, such as renewable energy adoption and reducing plastic waste, appeals to socially conscious consumers.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800"/>
              <a:t>Outcome: </a:t>
            </a:r>
            <a:r>
              <a:rPr lang="en-US"/>
              <a:t>Though cost leadership is Walmart’s core focus, differentiation elements enhance the shopping experience and attract a broader customer base.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7354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37</TotalTime>
  <Words>808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__Source_Sans_3_4d9a39</vt:lpstr>
      <vt:lpstr>Arial</vt:lpstr>
      <vt:lpstr>Times New Roman</vt:lpstr>
      <vt:lpstr>Tw Cen MT</vt:lpstr>
      <vt:lpstr>Wingdings</vt:lpstr>
      <vt:lpstr>Droplet</vt:lpstr>
      <vt:lpstr>PowerPoint Presentation</vt:lpstr>
      <vt:lpstr>Contents-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Jyotirmayee Biswal</dc:creator>
  <cp:lastModifiedBy>OWNER</cp:lastModifiedBy>
  <cp:revision>3</cp:revision>
  <dcterms:created xsi:type="dcterms:W3CDTF">2024-12-16T15:12:50Z</dcterms:created>
  <dcterms:modified xsi:type="dcterms:W3CDTF">2025-01-20T16:17:10Z</dcterms:modified>
</cp:coreProperties>
</file>